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1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5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7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4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9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3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7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7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0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4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75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E4EC1-C3C8-034C-BE63-13675006381B}" type="datetimeFigureOut">
              <a:rPr lang="en-US" smtClean="0"/>
              <a:t>27/12/16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EC807-554E-004B-AA53-5F0E01CA5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6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ntadeandalucia.es/averroes/centros-tic/41009470/helvia/aula/archivos/repositorio/0/58/html/datos/01_Lengua/actividades/U15/1502_02.htm" TargetMode="External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14074" y="682728"/>
            <a:ext cx="8523295" cy="4984997"/>
            <a:chOff x="314074" y="682728"/>
            <a:chExt cx="8523295" cy="4984997"/>
          </a:xfrm>
        </p:grpSpPr>
        <p:pic>
          <p:nvPicPr>
            <p:cNvPr id="4" name="Picture 3" descr="uso de la cc.png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9869" y="2810225"/>
              <a:ext cx="2857500" cy="28575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523094" y="682728"/>
              <a:ext cx="531427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 smtClean="0">
                  <a:solidFill>
                    <a:srgbClr val="FF0000"/>
                  </a:solidFill>
                  <a:latin typeface="Arial"/>
                  <a:cs typeface="Arial"/>
                </a:rPr>
                <a:t>ORTOGRAFÍA</a:t>
              </a:r>
              <a:endParaRPr lang="en-US" sz="6000" b="1" dirty="0">
                <a:solidFill>
                  <a:srgbClr val="FF0000"/>
                </a:solidFill>
                <a:latin typeface="Arial"/>
                <a:cs typeface="Arial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4074" y="3825888"/>
              <a:ext cx="553228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 smtClean="0">
                  <a:latin typeface="Arial"/>
                  <a:cs typeface="Arial"/>
                </a:rPr>
                <a:t>EL USO DE LA</a:t>
              </a:r>
              <a:endParaRPr lang="en-US" sz="6000" b="1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387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randomBar dir="vert"/>
      </p:transition>
    </mc:Choice>
    <mc:Fallback xmlns="">
      <p:transition xmlns:p14="http://schemas.microsoft.com/office/powerpoint/2010/main" spd="slow">
        <p:randomBar dir="vert"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UpDiag">
          <a:fgClr>
            <a:schemeClr val="accent1">
              <a:lumMod val="20000"/>
              <a:lumOff val="80000"/>
            </a:schemeClr>
          </a:fgClr>
          <a:bgClr>
            <a:schemeClr val="bg1">
              <a:lumMod val="8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898" y="376685"/>
            <a:ext cx="8737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Se </a:t>
            </a:r>
            <a:r>
              <a:rPr lang="en-US" sz="3200" b="1" dirty="0" err="1" smtClean="0">
                <a:latin typeface="Arial"/>
                <a:cs typeface="Arial"/>
              </a:rPr>
              <a:t>escribren</a:t>
            </a:r>
            <a:r>
              <a:rPr lang="en-US" sz="3200" b="1" dirty="0" smtClean="0">
                <a:latin typeface="Arial"/>
                <a:cs typeface="Arial"/>
              </a:rPr>
              <a:t> con </a:t>
            </a:r>
            <a:r>
              <a:rPr lang="en-US" sz="3200" b="1" dirty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lang="en-US" sz="3200" b="1" dirty="0" smtClean="0">
                <a:solidFill>
                  <a:srgbClr val="FF0000"/>
                </a:solidFill>
                <a:latin typeface="Arial"/>
                <a:cs typeface="Arial"/>
              </a:rPr>
              <a:t>cc- </a:t>
            </a:r>
            <a:r>
              <a:rPr lang="en-US" sz="3200" b="1" dirty="0" err="1" smtClean="0">
                <a:latin typeface="Arial"/>
                <a:cs typeface="Arial"/>
              </a:rPr>
              <a:t>aquellas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palabras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  <a:r>
              <a:rPr lang="en-US" sz="3200" b="1" dirty="0" err="1" smtClean="0">
                <a:latin typeface="Arial"/>
                <a:cs typeface="Arial"/>
              </a:rPr>
              <a:t>que</a:t>
            </a:r>
            <a:r>
              <a:rPr lang="en-US" sz="3200" b="1" dirty="0" smtClean="0">
                <a:latin typeface="Arial"/>
                <a:cs typeface="Arial"/>
              </a:rPr>
              <a:t> </a:t>
            </a:r>
          </a:p>
          <a:p>
            <a:r>
              <a:rPr lang="en-US" sz="3200" b="1" dirty="0" err="1">
                <a:solidFill>
                  <a:srgbClr val="000000"/>
                </a:solidFill>
                <a:latin typeface="Arial"/>
                <a:cs typeface="Arial"/>
              </a:rPr>
              <a:t>t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ienen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en 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su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familia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alguna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palabra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que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se </a:t>
            </a:r>
          </a:p>
          <a:p>
            <a:r>
              <a:rPr lang="en-US" sz="3200" b="1" dirty="0" err="1" smtClean="0">
                <a:solidFill>
                  <a:srgbClr val="000000"/>
                </a:solidFill>
                <a:latin typeface="Arial"/>
                <a:cs typeface="Arial"/>
              </a:rPr>
              <a:t>escribre</a:t>
            </a:r>
            <a:r>
              <a:rPr lang="en-US" sz="3200" b="1" dirty="0" smtClean="0">
                <a:solidFill>
                  <a:srgbClr val="000000"/>
                </a:solidFill>
                <a:latin typeface="Arial"/>
                <a:cs typeface="Arial"/>
              </a:rPr>
              <a:t> con </a:t>
            </a:r>
            <a:r>
              <a:rPr lang="en-US" sz="3200" b="1" dirty="0" smtClean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lang="en-US" sz="3200" b="1" dirty="0" err="1" smtClean="0">
                <a:solidFill>
                  <a:srgbClr val="FF0000"/>
                </a:solidFill>
                <a:latin typeface="Arial"/>
                <a:cs typeface="Arial"/>
              </a:rPr>
              <a:t>ct</a:t>
            </a:r>
            <a:r>
              <a:rPr lang="en-US" sz="3200" b="1" dirty="0" smtClean="0">
                <a:solidFill>
                  <a:srgbClr val="FF0000"/>
                </a:solidFill>
                <a:latin typeface="Arial"/>
                <a:cs typeface="Arial"/>
              </a:rPr>
              <a:t>- </a:t>
            </a:r>
            <a:endParaRPr lang="en-US" sz="3200" b="1" dirty="0">
              <a:latin typeface="Arial"/>
              <a:cs typeface="Aria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059" y="2222500"/>
            <a:ext cx="3657082" cy="1602771"/>
            <a:chOff x="617059" y="2222500"/>
            <a:chExt cx="3657082" cy="1602771"/>
          </a:xfrm>
        </p:grpSpPr>
        <p:pic>
          <p:nvPicPr>
            <p:cNvPr id="3" name="Picture 2" descr="actor.jpe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059" y="2222500"/>
              <a:ext cx="2264232" cy="1602771"/>
            </a:xfrm>
            <a:prstGeom prst="rect">
              <a:avLst/>
            </a:prstGeom>
          </p:spPr>
        </p:pic>
        <p:cxnSp>
          <p:nvCxnSpPr>
            <p:cNvPr id="5" name="Straight Arrow Connector 4"/>
            <p:cNvCxnSpPr/>
            <p:nvPr/>
          </p:nvCxnSpPr>
          <p:spPr>
            <a:xfrm flipV="1">
              <a:off x="3045155" y="3031311"/>
              <a:ext cx="1228986" cy="1"/>
            </a:xfrm>
            <a:prstGeom prst="straightConnector1">
              <a:avLst/>
            </a:prstGeom>
            <a:ln w="5715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4629182" y="2738924"/>
            <a:ext cx="11977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  <a:latin typeface="Arial"/>
                <a:cs typeface="Arial"/>
              </a:rPr>
              <a:t>ct</a:t>
            </a:r>
            <a:r>
              <a:rPr lang="en-US" sz="3200" b="1" dirty="0" smtClean="0">
                <a:latin typeface="Arial"/>
                <a:cs typeface="Arial"/>
              </a:rPr>
              <a:t>or</a:t>
            </a:r>
            <a:endParaRPr lang="en-US" sz="3200" b="1" dirty="0">
              <a:latin typeface="Arial"/>
              <a:cs typeface="Arial"/>
            </a:endParaRPr>
          </a:p>
        </p:txBody>
      </p:sp>
      <p:pic>
        <p:nvPicPr>
          <p:cNvPr id="9" name="Picture 8" descr="accion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074" y="3825271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083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plit orient="vert"/>
      </p:transition>
    </mc:Choice>
    <mc:Fallback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176" y="286746"/>
            <a:ext cx="5292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0000"/>
                </a:solidFill>
                <a:latin typeface="Arial"/>
                <a:cs typeface="Arial"/>
              </a:rPr>
              <a:t>Busquemos</a:t>
            </a:r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/>
                <a:cs typeface="Arial"/>
              </a:rPr>
              <a:t>palabras</a:t>
            </a:r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 con 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-cc-</a:t>
            </a:r>
            <a:endParaRPr lang="en-US" sz="2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96425" y="1065055"/>
            <a:ext cx="5117531" cy="5058732"/>
            <a:chOff x="696425" y="1065055"/>
            <a:chExt cx="5117531" cy="5058732"/>
          </a:xfrm>
        </p:grpSpPr>
        <p:sp>
          <p:nvSpPr>
            <p:cNvPr id="5" name="TextBox 4"/>
            <p:cNvSpPr txBox="1"/>
            <p:nvPr/>
          </p:nvSpPr>
          <p:spPr>
            <a:xfrm>
              <a:off x="696425" y="1065055"/>
              <a:ext cx="13644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animar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6425" y="1859219"/>
              <a:ext cx="13818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directo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3758" y="2774074"/>
              <a:ext cx="16214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correcto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3758" y="3688929"/>
              <a:ext cx="14029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ilustrar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6425" y="4631093"/>
              <a:ext cx="10695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crear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52230" y="5600567"/>
              <a:ext cx="14221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3366FF"/>
                  </a:solidFill>
                  <a:latin typeface="Arial"/>
                  <a:cs typeface="Arial"/>
                </a:rPr>
                <a:t>selecto</a:t>
              </a:r>
              <a:endParaRPr lang="en-US" sz="2800" b="1" dirty="0">
                <a:solidFill>
                  <a:srgbClr val="3366FF"/>
                </a:solidFill>
                <a:latin typeface="Arial"/>
                <a:cs typeface="Arial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2116706" y="1351801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2269106" y="5941931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1900410" y="4945149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2269106" y="3989330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446626" y="3074475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2174364" y="2132310"/>
              <a:ext cx="3367330" cy="13654"/>
            </a:xfrm>
            <a:prstGeom prst="straightConnector1">
              <a:avLst/>
            </a:prstGeom>
            <a:ln w="38100" cmpd="sng">
              <a:solidFill>
                <a:srgbClr val="3366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5813956" y="1051400"/>
            <a:ext cx="1960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anima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6356" y="5593459"/>
            <a:ext cx="1821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sele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13956" y="4631093"/>
            <a:ext cx="1661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crea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66356" y="3688929"/>
            <a:ext cx="2000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ilustra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66356" y="2774074"/>
            <a:ext cx="2020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corre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13956" y="1756529"/>
            <a:ext cx="17810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dire</a:t>
            </a:r>
            <a:r>
              <a:rPr lang="en-US" sz="2800" b="1" dirty="0" err="1" smtClean="0">
                <a:solidFill>
                  <a:srgbClr val="FF0000"/>
                </a:solidFill>
                <a:latin typeface="Arial"/>
                <a:cs typeface="Arial"/>
              </a:rPr>
              <a:t>cc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i</a:t>
            </a:r>
            <a:r>
              <a:rPr lang="en-US" sz="2800" b="1" dirty="0" err="1" smtClean="0">
                <a:solidFill>
                  <a:srgbClr val="3366FF"/>
                </a:solidFill>
                <a:latin typeface="Arial"/>
                <a:cs typeface="Arial"/>
              </a:rPr>
              <a:t>ón</a:t>
            </a:r>
            <a:endParaRPr lang="en-US" sz="2800" b="1" dirty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6348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ircle/>
      </p:transition>
    </mc:Choice>
    <mc:Fallback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0837" y="232983"/>
            <a:ext cx="80457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Hay </a:t>
            </a:r>
            <a:r>
              <a:rPr lang="en-US" sz="2800" b="1" dirty="0" err="1" smtClean="0">
                <a:latin typeface="Arial"/>
                <a:cs typeface="Arial"/>
              </a:rPr>
              <a:t>palabras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err="1" smtClean="0">
                <a:latin typeface="Arial"/>
                <a:cs typeface="Arial"/>
              </a:rPr>
              <a:t>que</a:t>
            </a:r>
            <a:r>
              <a:rPr lang="en-US" sz="2800" b="1" dirty="0" smtClean="0">
                <a:latin typeface="Arial"/>
                <a:cs typeface="Arial"/>
              </a:rPr>
              <a:t> no </a:t>
            </a:r>
            <a:r>
              <a:rPr lang="en-US" sz="2800" b="1" dirty="0" err="1" smtClean="0">
                <a:latin typeface="Arial"/>
                <a:cs typeface="Arial"/>
              </a:rPr>
              <a:t>cumplen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err="1" smtClean="0">
                <a:latin typeface="Arial"/>
                <a:cs typeface="Arial"/>
              </a:rPr>
              <a:t>ninguna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err="1" smtClean="0">
                <a:latin typeface="Arial"/>
                <a:cs typeface="Arial"/>
              </a:rPr>
              <a:t>regla</a:t>
            </a:r>
            <a:r>
              <a:rPr lang="en-US" sz="2800" b="1" dirty="0" smtClean="0">
                <a:latin typeface="Arial"/>
                <a:cs typeface="Arial"/>
              </a:rPr>
              <a:t> y </a:t>
            </a:r>
          </a:p>
          <a:p>
            <a:r>
              <a:rPr lang="en-US" sz="2800" b="1" dirty="0" err="1">
                <a:latin typeface="Arial"/>
                <a:cs typeface="Arial"/>
              </a:rPr>
              <a:t>t</a:t>
            </a:r>
            <a:r>
              <a:rPr lang="en-US" sz="2800" b="1" dirty="0" err="1" smtClean="0">
                <a:latin typeface="Arial"/>
                <a:cs typeface="Arial"/>
              </a:rPr>
              <a:t>ambi</a:t>
            </a:r>
            <a:r>
              <a:rPr lang="en-US" sz="2800" b="1" dirty="0" err="1" smtClean="0">
                <a:latin typeface="Arial"/>
                <a:cs typeface="Arial"/>
              </a:rPr>
              <a:t>én</a:t>
            </a:r>
            <a:r>
              <a:rPr lang="en-US" sz="2800" b="1" dirty="0" smtClean="0">
                <a:latin typeface="Arial"/>
                <a:cs typeface="Arial"/>
              </a:rPr>
              <a:t> se </a:t>
            </a:r>
            <a:r>
              <a:rPr lang="en-US" sz="2800" b="1" dirty="0" err="1" smtClean="0">
                <a:latin typeface="Arial"/>
                <a:cs typeface="Arial"/>
              </a:rPr>
              <a:t>escriben</a:t>
            </a:r>
            <a:r>
              <a:rPr lang="en-US" sz="2800" b="1" dirty="0" smtClean="0">
                <a:latin typeface="Arial"/>
                <a:cs typeface="Arial"/>
              </a:rPr>
              <a:t> con </a:t>
            </a:r>
            <a:r>
              <a:rPr lang="en-US" sz="2800" b="1" dirty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  <a:latin typeface="Arial"/>
                <a:cs typeface="Arial"/>
              </a:rPr>
              <a:t>cc-</a:t>
            </a:r>
            <a:endParaRPr lang="en-US" sz="2800" b="1" dirty="0">
              <a:latin typeface="Arial"/>
              <a:cs typeface="Arial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51047" y="1738527"/>
            <a:ext cx="7215915" cy="3604190"/>
            <a:chOff x="751047" y="1738527"/>
            <a:chExt cx="7215915" cy="3604190"/>
          </a:xfrm>
        </p:grpSpPr>
        <p:sp>
          <p:nvSpPr>
            <p:cNvPr id="5" name="TextBox 4"/>
            <p:cNvSpPr txBox="1"/>
            <p:nvPr/>
          </p:nvSpPr>
          <p:spPr>
            <a:xfrm>
              <a:off x="751047" y="2253001"/>
              <a:ext cx="18411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a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idente</a:t>
              </a:r>
              <a:endParaRPr lang="en-US" sz="2800" b="1" dirty="0">
                <a:latin typeface="Arial"/>
                <a:cs typeface="Arial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79906" y="1738527"/>
              <a:ext cx="21001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di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ionario</a:t>
              </a:r>
              <a:endParaRPr lang="en-US" sz="2800" b="1" dirty="0"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06156" y="2907858"/>
              <a:ext cx="18608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o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idente</a:t>
              </a:r>
              <a:endParaRPr lang="en-US" sz="2800" b="1" dirty="0">
                <a:latin typeface="Arial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03447" y="4330694"/>
              <a:ext cx="15415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co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i</a:t>
              </a:r>
              <a:r>
                <a:rPr lang="en-US" sz="2800" b="1" dirty="0" err="1" smtClean="0">
                  <a:latin typeface="Arial"/>
                  <a:cs typeface="Arial"/>
                </a:rPr>
                <a:t>ón</a:t>
              </a:r>
              <a:endParaRPr lang="en-US" sz="2800" b="1" dirty="0">
                <a:latin typeface="Arial"/>
                <a:cs typeface="Arial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52176" y="3807474"/>
              <a:ext cx="14024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a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eso</a:t>
              </a:r>
              <a:endParaRPr lang="en-US" sz="2800" b="1" dirty="0">
                <a:latin typeface="Arial"/>
                <a:cs typeface="Arial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85571" y="4819497"/>
              <a:ext cx="142195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 smtClean="0">
                  <a:latin typeface="Arial"/>
                  <a:cs typeface="Arial"/>
                </a:rPr>
                <a:t>le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cc</a:t>
              </a:r>
              <a:r>
                <a:rPr lang="en-US" sz="2800" b="1" dirty="0" err="1" smtClean="0">
                  <a:latin typeface="Arial"/>
                  <a:cs typeface="Arial"/>
                </a:rPr>
                <a:t>i</a:t>
              </a:r>
              <a:r>
                <a:rPr lang="en-US" sz="2800" b="1" dirty="0" err="1" smtClean="0">
                  <a:latin typeface="Arial"/>
                  <a:cs typeface="Arial"/>
                </a:rPr>
                <a:t>ón</a:t>
              </a:r>
              <a:endParaRPr lang="en-US" sz="2800" b="1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266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dissolve/>
      </p:transition>
    </mc:Choice>
    <mc:Fallback>
      <p:transition xmlns:p14="http://schemas.microsoft.com/office/powerpoint/2010/main" spd="slow">
        <p:dissolv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so cc.jpeg">
            <a:hlinkClick r:id="rId3"/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2" t="29049" r="8690" b="20424"/>
          <a:stretch/>
        </p:blipFill>
        <p:spPr>
          <a:xfrm>
            <a:off x="3646470" y="2293965"/>
            <a:ext cx="5011057" cy="32497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7348" y="996783"/>
            <a:ext cx="61506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Arial"/>
                <a:cs typeface="Arial"/>
              </a:rPr>
              <a:t>Vamos</a:t>
            </a:r>
            <a:r>
              <a:rPr lang="en-US" sz="5400" b="1" dirty="0" smtClean="0">
                <a:solidFill>
                  <a:srgbClr val="FF0000"/>
                </a:solidFill>
                <a:latin typeface="Arial"/>
                <a:cs typeface="Arial"/>
              </a:rPr>
              <a:t> a </a:t>
            </a:r>
            <a:r>
              <a:rPr lang="en-US" sz="5400" b="1" dirty="0" err="1" smtClean="0">
                <a:solidFill>
                  <a:srgbClr val="FF0000"/>
                </a:solidFill>
                <a:latin typeface="Arial"/>
                <a:cs typeface="Arial"/>
              </a:rPr>
              <a:t>buscar</a:t>
            </a:r>
            <a:r>
              <a:rPr lang="en-US" sz="5400" b="1" dirty="0" smtClean="0">
                <a:solidFill>
                  <a:srgbClr val="FF0000"/>
                </a:solidFill>
                <a:latin typeface="Arial"/>
                <a:cs typeface="Arial"/>
              </a:rPr>
              <a:t>…</a:t>
            </a:r>
            <a:endParaRPr lang="en-US" sz="54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9451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71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Alberto</dc:creator>
  <cp:lastModifiedBy>Alberto</cp:lastModifiedBy>
  <cp:revision>7</cp:revision>
  <dcterms:created xsi:type="dcterms:W3CDTF">2016-12-27T22:20:48Z</dcterms:created>
  <dcterms:modified xsi:type="dcterms:W3CDTF">2016-12-27T23:35:08Z</dcterms:modified>
</cp:coreProperties>
</file>